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7" r:id="rId6"/>
    <p:sldId id="268" r:id="rId7"/>
    <p:sldId id="274" r:id="rId8"/>
    <p:sldId id="270" r:id="rId9"/>
    <p:sldId id="271" r:id="rId10"/>
    <p:sldId id="273" r:id="rId11"/>
    <p:sldId id="269" r:id="rId12"/>
    <p:sldId id="262" r:id="rId13"/>
    <p:sldId id="258" r:id="rId14"/>
    <p:sldId id="272" r:id="rId15"/>
    <p:sldId id="261" r:id="rId16"/>
    <p:sldId id="263" r:id="rId17"/>
    <p:sldId id="264" r:id="rId18"/>
    <p:sldId id="266" r:id="rId19"/>
    <p:sldId id="265" r:id="rId20"/>
    <p:sldId id="284" r:id="rId21"/>
    <p:sldId id="285" r:id="rId22"/>
    <p:sldId id="314" r:id="rId23"/>
    <p:sldId id="301" r:id="rId24"/>
    <p:sldId id="302" r:id="rId25"/>
    <p:sldId id="303" r:id="rId26"/>
    <p:sldId id="305" r:id="rId27"/>
    <p:sldId id="306" r:id="rId28"/>
    <p:sldId id="309" r:id="rId29"/>
    <p:sldId id="307" r:id="rId30"/>
    <p:sldId id="310" r:id="rId31"/>
    <p:sldId id="278" r:id="rId32"/>
    <p:sldId id="311" r:id="rId33"/>
    <p:sldId id="296" r:id="rId34"/>
    <p:sldId id="318" r:id="rId35"/>
    <p:sldId id="297" r:id="rId36"/>
    <p:sldId id="317" r:id="rId37"/>
    <p:sldId id="298" r:id="rId38"/>
    <p:sldId id="299" r:id="rId39"/>
    <p:sldId id="300" r:id="rId40"/>
    <p:sldId id="313" r:id="rId41"/>
    <p:sldId id="279" r:id="rId42"/>
    <p:sldId id="291" r:id="rId43"/>
    <p:sldId id="292" r:id="rId44"/>
    <p:sldId id="290" r:id="rId45"/>
    <p:sldId id="289" r:id="rId46"/>
    <p:sldId id="293" r:id="rId47"/>
    <p:sldId id="294" r:id="rId48"/>
    <p:sldId id="295" r:id="rId49"/>
    <p:sldId id="312" r:id="rId50"/>
    <p:sldId id="315" r:id="rId51"/>
    <p:sldId id="316" r:id="rId52"/>
    <p:sldId id="280" r:id="rId53"/>
    <p:sldId id="281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20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82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01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74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99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0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9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93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16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14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6F152-217B-4D19-825B-64651847F12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07155-6FA8-43BE-BF73-EF6899B15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1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高中職生都可以學好</a:t>
            </a:r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2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772" y="243841"/>
            <a:ext cx="10515600" cy="889499"/>
          </a:xfrm>
          <a:solidFill>
            <a:schemeClr val="tx1"/>
          </a:solidFill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Deep Learning </a:t>
            </a:r>
            <a:r>
              <a:rPr lang="zh-TW" altLang="en-US" dirty="0" smtClean="0">
                <a:solidFill>
                  <a:schemeClr val="bg1"/>
                </a:solidFill>
              </a:rPr>
              <a:t>深度學習</a:t>
            </a:r>
            <a:r>
              <a:rPr lang="en-US" altLang="zh-TW" dirty="0" smtClean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zh-TW" dirty="0" err="1" smtClean="0">
                <a:solidFill>
                  <a:srgbClr val="FFFF00"/>
                </a:solidFill>
                <a:sym typeface="Wingdings" panose="05000000000000000000" pitchFamily="2" charset="2"/>
              </a:rPr>
              <a:t>TensorFlow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2109" y="1261936"/>
            <a:ext cx="8742405" cy="49744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600" dirty="0" err="1" smtClean="0"/>
              <a:t>docker</a:t>
            </a:r>
            <a:r>
              <a:rPr lang="en-US" altLang="zh-TW" sz="3600" dirty="0" smtClean="0"/>
              <a:t> run -it b.gcr.io/</a:t>
            </a:r>
            <a:r>
              <a:rPr lang="en-US" altLang="zh-TW" sz="3600" dirty="0" err="1" smtClean="0"/>
              <a:t>tensorflow</a:t>
            </a:r>
            <a:r>
              <a:rPr lang="en-US" altLang="zh-TW" sz="3600" dirty="0" smtClean="0"/>
              <a:t>/</a:t>
            </a:r>
            <a:r>
              <a:rPr lang="en-US" altLang="zh-TW" sz="3600" dirty="0" err="1" smtClean="0"/>
              <a:t>tensorflow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7071760" y="1887977"/>
            <a:ext cx="343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b.gcr.io/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-full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519" y="6228692"/>
            <a:ext cx="7677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http://wiki.jikexueyuan.com/project/tensorflow-zh/get_started/os_setup.html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8575" r="18309"/>
          <a:stretch/>
        </p:blipFill>
        <p:spPr>
          <a:xfrm>
            <a:off x="542109" y="1887977"/>
            <a:ext cx="3071948" cy="45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5983" y="348343"/>
            <a:ext cx="10515600" cy="811122"/>
          </a:xfrm>
          <a:solidFill>
            <a:schemeClr val="tx1"/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</a:rPr>
              <a:t>+</a:t>
            </a:r>
            <a:r>
              <a:rPr lang="zh-TW" altLang="en-US" dirty="0" smtClean="0">
                <a:solidFill>
                  <a:srgbClr val="FFFF00"/>
                </a:solidFill>
              </a:rPr>
              <a:t> 區塊鏈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75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不</a:t>
            </a:r>
            <a:r>
              <a:rPr lang="zh-TW" altLang="en-US" sz="6600" dirty="0" smtClean="0"/>
              <a:t>會</a:t>
            </a:r>
            <a:r>
              <a:rPr lang="en-US" altLang="zh-TW" sz="6600" dirty="0" smtClean="0"/>
              <a:t>Python</a:t>
            </a:r>
            <a:r>
              <a:rPr lang="zh-TW" altLang="en-US" sz="6600" dirty="0" smtClean="0"/>
              <a:t>就難當</a:t>
            </a:r>
            <a:r>
              <a:rPr lang="zh-TW" altLang="en-US" sz="6600" strike="dblStrike" dirty="0" smtClean="0">
                <a:solidFill>
                  <a:srgbClr val="FFFF00"/>
                </a:solidFill>
              </a:rPr>
              <a:t>駭客</a:t>
            </a:r>
            <a:endParaRPr lang="en-US" altLang="zh-TW" sz="6600" strike="dblStrike" dirty="0" smtClean="0">
              <a:solidFill>
                <a:srgbClr val="FFFF00"/>
              </a:solidFill>
            </a:endParaRPr>
          </a:p>
          <a:p>
            <a:pPr algn="ctr"/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資安專</a:t>
            </a:r>
            <a:r>
              <a:rPr lang="zh-TW" alt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905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4989" y="312874"/>
            <a:ext cx="4439194" cy="6097794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8690" y="312874"/>
            <a:ext cx="4932073" cy="63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45" y="162472"/>
            <a:ext cx="4944292" cy="63189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24" y="243082"/>
            <a:ext cx="5054974" cy="62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怎麼學</a:t>
            </a:r>
            <a:r>
              <a:rPr lang="en-US" altLang="zh-TW" sz="6600" dirty="0" smtClean="0"/>
              <a:t>Python?</a:t>
            </a:r>
          </a:p>
          <a:p>
            <a:pPr algn="ctr"/>
            <a:r>
              <a:rPr lang="zh-TW" altLang="en-US" sz="4000" dirty="0" smtClean="0"/>
              <a:t>程式設計書籍要怎麼讀</a:t>
            </a:r>
            <a:r>
              <a:rPr lang="en-US" altLang="zh-TW" sz="4000" dirty="0" smtClean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0756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254" y="304800"/>
            <a:ext cx="2646405" cy="801002"/>
          </a:xfrm>
        </p:spPr>
        <p:txBody>
          <a:bodyPr/>
          <a:lstStyle/>
          <a:p>
            <a:r>
              <a:rPr lang="zh-TW" altLang="en-US" dirty="0" smtClean="0"/>
              <a:t>推薦書籍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976" r="18184" b="2618"/>
          <a:stretch/>
        </p:blipFill>
        <p:spPr>
          <a:xfrm>
            <a:off x="3208638" y="365125"/>
            <a:ext cx="4258962" cy="613655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778579" y="365125"/>
            <a:ext cx="3754395" cy="61365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01 </a:t>
            </a:r>
            <a:r>
              <a:rPr lang="zh-TW" altLang="en-US" dirty="0" smtClean="0"/>
              <a:t>走入 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的世界</a:t>
            </a:r>
          </a:p>
          <a:p>
            <a:pPr marL="0" indent="0">
              <a:buNone/>
            </a:pPr>
            <a:r>
              <a:rPr lang="en-US" altLang="zh-TW" dirty="0" smtClean="0"/>
              <a:t>02 </a:t>
            </a:r>
            <a:r>
              <a:rPr lang="zh-TW" altLang="en-US" dirty="0" smtClean="0"/>
              <a:t>開始撰寫 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程式</a:t>
            </a:r>
          </a:p>
          <a:p>
            <a:pPr marL="0" indent="0">
              <a:buNone/>
            </a:pPr>
            <a:r>
              <a:rPr lang="en-US" altLang="zh-TW" dirty="0" smtClean="0"/>
              <a:t>03 </a:t>
            </a:r>
            <a:r>
              <a:rPr lang="zh-TW" altLang="en-US" dirty="0" smtClean="0"/>
              <a:t>數值型別</a:t>
            </a:r>
          </a:p>
          <a:p>
            <a:pPr marL="0" indent="0">
              <a:buNone/>
            </a:pPr>
            <a:r>
              <a:rPr lang="en-US" altLang="zh-TW" dirty="0" smtClean="0"/>
              <a:t>04 </a:t>
            </a:r>
            <a:r>
              <a:rPr lang="zh-TW" altLang="en-US" dirty="0" smtClean="0"/>
              <a:t>序列型別與迭代</a:t>
            </a:r>
          </a:p>
          <a:p>
            <a:pPr marL="0" indent="0">
              <a:buNone/>
            </a:pPr>
            <a:r>
              <a:rPr lang="en-US" altLang="zh-TW" dirty="0" smtClean="0"/>
              <a:t>05 </a:t>
            </a:r>
            <a:r>
              <a:rPr lang="zh-TW" altLang="en-US" dirty="0" smtClean="0"/>
              <a:t>字典與集合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===================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函式</a:t>
            </a:r>
          </a:p>
          <a:p>
            <a:pPr marL="0" indent="0">
              <a:buNone/>
            </a:pPr>
            <a:r>
              <a:rPr lang="en-US" altLang="zh-TW" dirty="0" smtClean="0"/>
              <a:t>07 </a:t>
            </a:r>
            <a:r>
              <a:rPr lang="zh-TW" altLang="en-US" dirty="0" smtClean="0"/>
              <a:t>檔案、文字、編碼、位元組資料</a:t>
            </a:r>
          </a:p>
          <a:p>
            <a:pPr marL="0" indent="0">
              <a:buNone/>
            </a:pPr>
            <a:r>
              <a:rPr lang="en-US" altLang="zh-TW" dirty="0" smtClean="0"/>
              <a:t>08 </a:t>
            </a:r>
            <a:r>
              <a:rPr lang="zh-TW" altLang="en-US" dirty="0" smtClean="0"/>
              <a:t>其他容器型別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再談函式</a:t>
            </a:r>
          </a:p>
          <a:p>
            <a:pPr marL="0" indent="0">
              <a:buNone/>
            </a:pPr>
            <a:r>
              <a:rPr lang="en-US" altLang="zh-TW" dirty="0" smtClean="0"/>
              <a:t>10 </a:t>
            </a:r>
            <a:r>
              <a:rPr lang="zh-TW" altLang="en-US" dirty="0" smtClean="0"/>
              <a:t>模組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============================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物件導向程式設計（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  <a:p>
            <a:pPr marL="0" indent="0">
              <a:buNone/>
            </a:pPr>
            <a:r>
              <a:rPr lang="en-US" altLang="zh-TW" dirty="0" smtClean="0"/>
              <a:t>13 </a:t>
            </a:r>
            <a:r>
              <a:rPr lang="zh-TW" altLang="en-US" dirty="0" smtClean="0"/>
              <a:t>延伸學習</a:t>
            </a:r>
          </a:p>
          <a:p>
            <a:pPr marL="0" indent="0">
              <a:buNone/>
            </a:pPr>
            <a:endParaRPr lang="zh-TW" altLang="en-US" dirty="0" smtClean="0"/>
          </a:p>
          <a:p>
            <a:pPr marL="0" indent="0">
              <a:buNone/>
            </a:pPr>
            <a:r>
              <a:rPr lang="zh-TW" altLang="en-US" dirty="0" smtClean="0"/>
              <a:t>附錄 </a:t>
            </a:r>
            <a:r>
              <a:rPr lang="en-US" altLang="zh-TW" dirty="0" smtClean="0"/>
              <a:t>A Python </a:t>
            </a:r>
            <a:r>
              <a:rPr lang="zh-TW" altLang="en-US" dirty="0" smtClean="0"/>
              <a:t>內建函式</a:t>
            </a:r>
          </a:p>
          <a:p>
            <a:pPr marL="0" indent="0">
              <a:buNone/>
            </a:pPr>
            <a:r>
              <a:rPr lang="zh-TW" altLang="en-US" dirty="0" smtClean="0"/>
              <a:t>附錄 </a:t>
            </a:r>
            <a:r>
              <a:rPr lang="en-US" altLang="zh-TW" dirty="0" smtClean="0"/>
              <a:t>B Python </a:t>
            </a:r>
            <a:r>
              <a:rPr lang="zh-TW" altLang="en-US" dirty="0" smtClean="0"/>
              <a:t>版本 </a:t>
            </a:r>
            <a:r>
              <a:rPr lang="en-US" altLang="zh-TW" dirty="0" smtClean="0"/>
              <a:t>2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3 </a:t>
            </a:r>
            <a:r>
              <a:rPr lang="zh-TW" altLang="en-US" dirty="0" smtClean="0"/>
              <a:t>的差異</a:t>
            </a:r>
          </a:p>
          <a:p>
            <a:pPr marL="0" indent="0">
              <a:buNone/>
            </a:pPr>
            <a:r>
              <a:rPr lang="zh-TW" altLang="en-US" dirty="0" smtClean="0"/>
              <a:t>附錄 </a:t>
            </a:r>
            <a:r>
              <a:rPr lang="en-US" altLang="zh-TW" dirty="0" smtClean="0"/>
              <a:t>C ASCII</a:t>
            </a:r>
          </a:p>
          <a:p>
            <a:pPr marL="0" indent="0">
              <a:buNone/>
            </a:pPr>
            <a:r>
              <a:rPr lang="zh-TW" altLang="en-US" dirty="0" smtClean="0"/>
              <a:t>附錄 </a:t>
            </a:r>
            <a:r>
              <a:rPr lang="en-US" altLang="zh-TW" dirty="0" smtClean="0"/>
              <a:t>D </a:t>
            </a:r>
            <a:r>
              <a:rPr lang="zh-TW" altLang="en-US" dirty="0" smtClean="0"/>
              <a:t>參考資料與學習資源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62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254" y="304800"/>
            <a:ext cx="2646405" cy="801002"/>
          </a:xfrm>
        </p:spPr>
        <p:txBody>
          <a:bodyPr/>
          <a:lstStyle/>
          <a:p>
            <a:r>
              <a:rPr lang="zh-TW" altLang="en-US" dirty="0" smtClean="0"/>
              <a:t>推薦書籍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471719" y="365125"/>
            <a:ext cx="4061255" cy="61365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ch01 Python</a:t>
            </a:r>
            <a:r>
              <a:rPr lang="zh-TW" altLang="en-US" dirty="0" smtClean="0"/>
              <a:t>起步走</a:t>
            </a:r>
          </a:p>
          <a:p>
            <a:pPr marL="0" indent="0">
              <a:buNone/>
            </a:pPr>
            <a:r>
              <a:rPr lang="en-US" altLang="zh-TW" dirty="0" smtClean="0"/>
              <a:t>ch02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REPL</a:t>
            </a:r>
            <a:r>
              <a:rPr lang="zh-TW" altLang="en-US" dirty="0" smtClean="0"/>
              <a:t>到</a:t>
            </a:r>
            <a:r>
              <a:rPr lang="en-US" altLang="zh-TW" dirty="0" smtClean="0"/>
              <a:t>IDE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ch03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型態與運算子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ch04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流程語法與函式</a:t>
            </a:r>
          </a:p>
          <a:p>
            <a:pPr marL="0" indent="0">
              <a:buNone/>
            </a:pPr>
            <a:r>
              <a:rPr lang="en-US" altLang="zh-TW" dirty="0" smtClean="0"/>
              <a:t>ch05 </a:t>
            </a:r>
            <a:r>
              <a:rPr lang="zh-TW" altLang="en-US" dirty="0" smtClean="0"/>
              <a:t>從模組到類別</a:t>
            </a:r>
          </a:p>
          <a:p>
            <a:pPr marL="0" indent="0">
              <a:buNone/>
            </a:pPr>
            <a:r>
              <a:rPr lang="en-US" altLang="zh-TW" dirty="0" smtClean="0"/>
              <a:t>ch06 </a:t>
            </a:r>
            <a:r>
              <a:rPr lang="zh-TW" altLang="en-US" dirty="0" smtClean="0"/>
              <a:t>類別的繼承</a:t>
            </a:r>
          </a:p>
          <a:p>
            <a:pPr marL="0" indent="0">
              <a:buNone/>
            </a:pPr>
            <a:r>
              <a:rPr lang="en-US" altLang="zh-TW" dirty="0" smtClean="0"/>
              <a:t>ch07 </a:t>
            </a:r>
            <a:r>
              <a:rPr lang="zh-TW" altLang="en-US" dirty="0" smtClean="0"/>
              <a:t>例外處理</a:t>
            </a:r>
          </a:p>
          <a:p>
            <a:pPr marL="0" indent="0">
              <a:buNone/>
            </a:pPr>
            <a:r>
              <a:rPr lang="en-US" altLang="zh-TW" dirty="0" smtClean="0"/>
              <a:t>ch08 open() 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io</a:t>
            </a:r>
            <a:r>
              <a:rPr lang="zh-TW" altLang="en-US" dirty="0" smtClean="0"/>
              <a:t>模組</a:t>
            </a:r>
          </a:p>
          <a:p>
            <a:pPr marL="0" indent="0">
              <a:buNone/>
            </a:pPr>
            <a:r>
              <a:rPr lang="en-US" altLang="zh-TW" dirty="0" smtClean="0"/>
              <a:t>ch09 </a:t>
            </a:r>
            <a:r>
              <a:rPr lang="zh-TW" altLang="en-US" dirty="0" smtClean="0"/>
              <a:t>資料結構</a:t>
            </a:r>
          </a:p>
          <a:p>
            <a:pPr marL="0" indent="0">
              <a:buNone/>
            </a:pPr>
            <a:r>
              <a:rPr lang="en-US" altLang="zh-TW" dirty="0" smtClean="0"/>
              <a:t>ch10 </a:t>
            </a:r>
            <a:r>
              <a:rPr lang="zh-TW" altLang="en-US" dirty="0" smtClean="0"/>
              <a:t>資料永續與交換</a:t>
            </a:r>
          </a:p>
          <a:p>
            <a:pPr marL="0" indent="0">
              <a:buNone/>
            </a:pPr>
            <a:r>
              <a:rPr lang="en-US" altLang="zh-TW" dirty="0" smtClean="0"/>
              <a:t>ch11 </a:t>
            </a:r>
            <a:r>
              <a:rPr lang="zh-TW" altLang="en-US" dirty="0" smtClean="0"/>
              <a:t>常用內建模組</a:t>
            </a:r>
          </a:p>
          <a:p>
            <a:pPr marL="0" indent="0">
              <a:buNone/>
            </a:pPr>
            <a:r>
              <a:rPr lang="en-US" altLang="zh-TW" dirty="0" smtClean="0"/>
              <a:t>ch12 </a:t>
            </a:r>
            <a:r>
              <a:rPr lang="zh-TW" altLang="en-US" dirty="0" smtClean="0"/>
              <a:t>除錯、測試與效能</a:t>
            </a:r>
          </a:p>
          <a:p>
            <a:pPr marL="0" indent="0">
              <a:buNone/>
            </a:pPr>
            <a:r>
              <a:rPr lang="en-US" altLang="zh-TW" dirty="0" smtClean="0"/>
              <a:t>ch13 </a:t>
            </a:r>
            <a:r>
              <a:rPr lang="zh-TW" altLang="en-US" dirty="0" smtClean="0"/>
              <a:t>並行與平行</a:t>
            </a:r>
          </a:p>
          <a:p>
            <a:pPr marL="0" indent="0">
              <a:buNone/>
            </a:pPr>
            <a:r>
              <a:rPr lang="en-US" altLang="zh-TW" dirty="0" smtClean="0"/>
              <a:t>ch14 </a:t>
            </a:r>
            <a:r>
              <a:rPr lang="zh-TW" altLang="en-US" dirty="0" smtClean="0"/>
              <a:t>進階主題</a:t>
            </a:r>
          </a:p>
          <a:p>
            <a:pPr marL="0" indent="0">
              <a:buNone/>
            </a:pPr>
            <a:r>
              <a:rPr lang="zh-TW" altLang="en-US" dirty="0" smtClean="0"/>
              <a:t>附錄</a:t>
            </a:r>
            <a:r>
              <a:rPr lang="en-US" altLang="zh-TW" dirty="0" smtClean="0"/>
              <a:t>A </a:t>
            </a:r>
            <a:r>
              <a:rPr lang="en-US" altLang="zh-TW" dirty="0" err="1" smtClean="0"/>
              <a:t>venv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附錄</a:t>
            </a:r>
            <a:r>
              <a:rPr lang="en-US" altLang="zh-TW" dirty="0" smtClean="0"/>
              <a:t>B Django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27369" y="365125"/>
            <a:ext cx="4553734" cy="61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3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6838" y="197708"/>
            <a:ext cx="2720546" cy="866904"/>
          </a:xfrm>
        </p:spPr>
        <p:txBody>
          <a:bodyPr/>
          <a:lstStyle/>
          <a:p>
            <a:r>
              <a:rPr lang="zh-TW" altLang="en-US" dirty="0" smtClean="0"/>
              <a:t>參考書籍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336" r="16952"/>
          <a:stretch/>
        </p:blipFill>
        <p:spPr>
          <a:xfrm>
            <a:off x="3260448" y="197708"/>
            <a:ext cx="4481472" cy="62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87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跟</a:t>
            </a:r>
            <a:r>
              <a:rPr lang="zh-TW" altLang="en-US" sz="6600" dirty="0"/>
              <a:t>我</a:t>
            </a:r>
            <a:r>
              <a:rPr lang="zh-TW" altLang="en-US" sz="6600" dirty="0" smtClean="0"/>
              <a:t>學</a:t>
            </a:r>
            <a:r>
              <a:rPr lang="en-US" altLang="zh-TW" sz="6600" dirty="0" smtClean="0"/>
              <a:t>Python</a:t>
            </a:r>
          </a:p>
          <a:p>
            <a:pPr algn="ctr"/>
            <a:r>
              <a:rPr lang="zh-TW" altLang="en-US" sz="3600" dirty="0" smtClean="0"/>
              <a:t>龍大大與龍小小的程式課</a:t>
            </a:r>
            <a:endParaRPr lang="en-US" altLang="zh-TW" sz="36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83" y="2376087"/>
            <a:ext cx="2088876" cy="21598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64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Python</a:t>
            </a:r>
          </a:p>
          <a:p>
            <a:pPr algn="ctr"/>
            <a:r>
              <a:rPr lang="zh-TW" altLang="en-US" sz="4000" dirty="0"/>
              <a:t>是</a:t>
            </a:r>
            <a:r>
              <a:rPr lang="zh-TW" altLang="en-US" sz="4000" dirty="0" smtClean="0"/>
              <a:t>一種很有用的程式語言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1276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6263" b="11894"/>
          <a:stretch/>
        </p:blipFill>
        <p:spPr>
          <a:xfrm>
            <a:off x="687977" y="-44057"/>
            <a:ext cx="9988731" cy="6902057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67105"/>
          <a:stretch/>
        </p:blipFill>
        <p:spPr>
          <a:xfrm>
            <a:off x="3888292" y="574019"/>
            <a:ext cx="7212959" cy="23570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65966" y="4171406"/>
            <a:ext cx="1976845" cy="8273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上箭號 7"/>
          <p:cNvSpPr/>
          <p:nvPr/>
        </p:nvSpPr>
        <p:spPr>
          <a:xfrm>
            <a:off x="6287588" y="2521132"/>
            <a:ext cx="1785257" cy="131499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733613" y="5854358"/>
            <a:ext cx="4120487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開發環境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322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80" y="530588"/>
            <a:ext cx="10371668" cy="3083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4" y="3287894"/>
            <a:ext cx="10938385" cy="2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7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600" dirty="0" smtClean="0"/>
              <a:t>CTF-MISC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790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5652" y="286748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編碼與解碼</a:t>
            </a:r>
            <a:r>
              <a:rPr lang="en-US" altLang="zh-TW" dirty="0" smtClean="0"/>
              <a:t>https://zh.wikipedia.org/wiki/Base64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94" t="10080" r="217" b="20072"/>
          <a:stretch/>
        </p:blipFill>
        <p:spPr>
          <a:xfrm>
            <a:off x="1079863" y="1673271"/>
            <a:ext cx="10189541" cy="46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59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l="17803" t="29493" r="16719" b="57000"/>
          <a:stretch/>
        </p:blipFill>
        <p:spPr>
          <a:xfrm>
            <a:off x="529461" y="1894114"/>
            <a:ext cx="11133077" cy="124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4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9227" y="156119"/>
            <a:ext cx="11388635" cy="150721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ASCII table , </a:t>
            </a:r>
            <a:r>
              <a:rPr lang="en-US" altLang="zh-TW" dirty="0" err="1" smtClean="0"/>
              <a:t>ascii</a:t>
            </a:r>
            <a:r>
              <a:rPr lang="en-US" altLang="zh-TW" dirty="0" smtClean="0"/>
              <a:t> codes :</a:t>
            </a:r>
            <a:br>
              <a:rPr lang="en-US" altLang="zh-TW" dirty="0" smtClean="0"/>
            </a:br>
            <a:r>
              <a:rPr lang="en-US" altLang="zh-TW" sz="2000" dirty="0" smtClean="0"/>
              <a:t>American Standard Code for Information Interchange</a:t>
            </a:r>
            <a:br>
              <a:rPr lang="en-US" altLang="zh-TW" sz="2000" dirty="0" smtClean="0"/>
            </a:br>
            <a:r>
              <a:rPr lang="en-US" altLang="zh-TW" sz="2000" dirty="0" smtClean="0"/>
              <a:t>The complete table of ASCII characters, letters, codes, symbols and sign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http://www.theasciicode.com.ar/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23" t="23889" r="34500" b="21674"/>
          <a:stretch/>
        </p:blipFill>
        <p:spPr>
          <a:xfrm>
            <a:off x="3100252" y="1584961"/>
            <a:ext cx="7689668" cy="53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407"/>
          <a:stretch/>
        </p:blipFill>
        <p:spPr>
          <a:xfrm>
            <a:off x="838200" y="2059232"/>
            <a:ext cx="10515600" cy="17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1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309"/>
          <a:stretch/>
        </p:blipFill>
        <p:spPr>
          <a:xfrm>
            <a:off x="838200" y="1963438"/>
            <a:ext cx="10515600" cy="22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269" y="35641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索引表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68" t="10880" r="52060" b="13068"/>
          <a:stretch/>
        </p:blipFill>
        <p:spPr>
          <a:xfrm>
            <a:off x="5677988" y="112577"/>
            <a:ext cx="5364480" cy="6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485" y="2128901"/>
            <a:ext cx="10515600" cy="2839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0485" y="5113822"/>
            <a:ext cx="9082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Base64</a:t>
            </a:r>
            <a:r>
              <a:rPr lang="zh-TW" altLang="en-US" sz="3200" dirty="0" smtClean="0"/>
              <a:t>演算法將三個字元</a:t>
            </a:r>
            <a:r>
              <a:rPr lang="en-US" altLang="zh-TW" sz="3200" dirty="0" smtClean="0"/>
              <a:t>(3*8)</a:t>
            </a:r>
            <a:r>
              <a:rPr lang="zh-TW" altLang="en-US" sz="3200" dirty="0" smtClean="0"/>
              <a:t>編碼為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個字元</a:t>
            </a:r>
            <a:r>
              <a:rPr lang="en-US" altLang="zh-TW" sz="3200" dirty="0" smtClean="0"/>
              <a:t>(4*6)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674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為什麼要</a:t>
            </a:r>
            <a:r>
              <a:rPr lang="zh-TW" altLang="en-US" sz="6600" dirty="0"/>
              <a:t>學</a:t>
            </a:r>
            <a:r>
              <a:rPr lang="en-US" altLang="zh-TW" sz="6600" dirty="0" smtClean="0"/>
              <a:t>Python?</a:t>
            </a:r>
          </a:p>
          <a:p>
            <a:pPr algn="ctr"/>
            <a:r>
              <a:rPr lang="zh-TW" altLang="en-US" sz="6600" dirty="0" smtClean="0"/>
              <a:t>學</a:t>
            </a:r>
            <a:r>
              <a:rPr lang="en-US" altLang="zh-TW" sz="6600" dirty="0" smtClean="0"/>
              <a:t>Python</a:t>
            </a:r>
            <a:r>
              <a:rPr lang="zh-TW" altLang="en-US" sz="6600" dirty="0" smtClean="0"/>
              <a:t>能做麼</a:t>
            </a:r>
            <a:r>
              <a:rPr lang="en-US" altLang="zh-TW" sz="6600" dirty="0" smtClean="0"/>
              <a:t>?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08363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5024" y="635725"/>
            <a:ext cx="3820886" cy="582862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如果要編碼的位元組數不能被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整除，最後會多出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個或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個位元組，那麼可以使用下面的方法進行處理：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先使用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位元組值在末尾補足，使其能夠被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整除，然後再進行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的編碼。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在編碼後的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文字後加上一個或兩個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'='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號，代表補足的位元組數。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也就是說，當最後剩餘一個八位位元組（一個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）時，最後一個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位元組塊有四位是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值，最後附加上兩個等號；如果最後剩餘兩個八位位元組（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）時，最後一個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位元組塊有兩位是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48001"/>
          <a:stretch/>
        </p:blipFill>
        <p:spPr>
          <a:xfrm>
            <a:off x="4461656" y="1311439"/>
            <a:ext cx="7372893" cy="15188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7676"/>
          <a:stretch/>
        </p:blipFill>
        <p:spPr>
          <a:xfrm>
            <a:off x="4461655" y="3550035"/>
            <a:ext cx="7372893" cy="15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87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1148" y="372810"/>
            <a:ext cx="4726577" cy="840810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068977" y="2648633"/>
            <a:ext cx="9932126" cy="3090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import </a:t>
            </a:r>
            <a:r>
              <a:rPr lang="pt-BR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s = ‘</a:t>
            </a:r>
            <a:r>
              <a:rPr lang="en-US" altLang="zh-TW" sz="3200" dirty="0" err="1" smtClean="0"/>
              <a:t>FunnyCTF</a:t>
            </a:r>
            <a:r>
              <a:rPr lang="en-US" altLang="zh-TW" sz="3200" dirty="0" smtClean="0"/>
              <a:t>{BasE64 encoding is </a:t>
            </a:r>
            <a:r>
              <a:rPr lang="en-US" altLang="zh-TW" sz="3200" dirty="0" err="1" smtClean="0"/>
              <a:t>fufufufun</a:t>
            </a:r>
            <a:r>
              <a:rPr lang="en-US" altLang="zh-TW" sz="3200" dirty="0" smtClean="0"/>
              <a:t>!}</a:t>
            </a:r>
            <a:r>
              <a:rPr lang="pt-BR" altLang="zh-TW" sz="3200" dirty="0" smtClean="0"/>
              <a:t>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a = base64.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b64</a:t>
            </a:r>
            <a:r>
              <a:rPr lang="pt-BR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pt-BR" altLang="zh-TW" sz="3200" dirty="0" smtClean="0"/>
              <a:t>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zh-TW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print base64.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b64</a:t>
            </a:r>
            <a:r>
              <a:rPr lang="pt-BR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pt-BR" altLang="zh-TW" sz="3200" dirty="0" smtClean="0"/>
              <a:t>(a)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392448" y="2178369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善用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標準函數庫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的模組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不用安裝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1193074" y="1558835"/>
            <a:ext cx="879565" cy="108979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載入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364481" y="4040777"/>
            <a:ext cx="3187336" cy="675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5717178" y="5167808"/>
            <a:ext cx="3187336" cy="675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551817" y="3627621"/>
            <a:ext cx="1107996" cy="64633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編碼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04514" y="4844642"/>
            <a:ext cx="1107996" cy="64633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解碼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684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981" y="652508"/>
            <a:ext cx="1102287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https://github.com/ctfs/write-ups-2016/tree/master/angstromctf-2016/crypto/what-the-hex-15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3" t="29693" r="9672" b="30280"/>
          <a:stretch/>
        </p:blipFill>
        <p:spPr>
          <a:xfrm>
            <a:off x="437037" y="2490650"/>
            <a:ext cx="10916763" cy="27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2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744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47830" y="4843152"/>
          <a:ext cx="50923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24"/>
                <a:gridCol w="1207600"/>
                <a:gridCol w="1837508"/>
                <a:gridCol w="173300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ASCII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十六進位表達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6*16+2=98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3*16+6=54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0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610"/>
          <a:stretch/>
        </p:blipFill>
        <p:spPr>
          <a:xfrm>
            <a:off x="421276" y="2040776"/>
            <a:ext cx="11190277" cy="30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68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404" y="1930559"/>
            <a:ext cx="10766396" cy="35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4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771" y="304800"/>
            <a:ext cx="8027126" cy="715328"/>
          </a:xfrm>
        </p:spPr>
        <p:txBody>
          <a:bodyPr/>
          <a:lstStyle/>
          <a:p>
            <a:r>
              <a:rPr lang="zh-TW" altLang="en-US" dirty="0" smtClean="0"/>
              <a:t>另一種解法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使用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349" y="1589806"/>
            <a:ext cx="10909663" cy="56923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BR" altLang="zh-TW" dirty="0" smtClean="0"/>
              <a:t>echo </a:t>
            </a:r>
            <a:r>
              <a:rPr lang="pt-BR" altLang="zh-TW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"6236343a20615735305a584a755a58526659323975646d567963326c76626c3930623239736331397962324e72" </a:t>
            </a:r>
            <a:r>
              <a:rPr lang="pt-BR" altLang="zh-TW" dirty="0" smtClean="0"/>
              <a:t>| </a:t>
            </a:r>
            <a:r>
              <a:rPr lang="pt-BR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xxd</a:t>
            </a:r>
            <a:r>
              <a:rPr lang="pt-BR" altLang="zh-TW" dirty="0" smtClean="0"/>
              <a:t> -r -p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5823" y="3154037"/>
            <a:ext cx="8126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'b64: aW50ZXJuZXRfY29udmVyc2lvbl90b29sc19yb2Nr'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1518" y="4664668"/>
            <a:ext cx="894370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$ echo aW50ZXJuZXRfY29udmVyc2lvbl90b29sc19yb2Nr |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en-US" altLang="zh-TW" sz="2400" dirty="0" smtClean="0"/>
              <a:t> -d</a:t>
            </a:r>
            <a:endParaRPr lang="zh-TW" altLang="en-US" sz="2400" dirty="0"/>
          </a:p>
        </p:txBody>
      </p:sp>
      <p:sp>
        <p:nvSpPr>
          <p:cNvPr id="6" name="向下箭號 5"/>
          <p:cNvSpPr/>
          <p:nvPr/>
        </p:nvSpPr>
        <p:spPr>
          <a:xfrm>
            <a:off x="4171405" y="2430805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4228010" y="3883077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270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http://www.convertstring.com/EncodeDecode/HexDecode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73" t="13682" r="41436" b="17672"/>
          <a:stretch/>
        </p:blipFill>
        <p:spPr>
          <a:xfrm>
            <a:off x="6035039" y="1628503"/>
            <a:ext cx="4833258" cy="4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726" y="217078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https://www.base64decode.org/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73" t="7278" r="44580" b="30079"/>
          <a:stretch/>
        </p:blipFill>
        <p:spPr>
          <a:xfrm>
            <a:off x="5704115" y="1481681"/>
            <a:ext cx="4850674" cy="52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8781" y="1274173"/>
            <a:ext cx="3337321" cy="443045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54874" y="5852799"/>
            <a:ext cx="3137263" cy="5476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遠端家庭監控系統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013" y="1160961"/>
            <a:ext cx="3771900" cy="4762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7919" r="19016"/>
          <a:stretch/>
        </p:blipFill>
        <p:spPr>
          <a:xfrm>
            <a:off x="8046719" y="989538"/>
            <a:ext cx="3753395" cy="51371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781" y="243352"/>
            <a:ext cx="4134465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4400" dirty="0" smtClean="0">
                <a:solidFill>
                  <a:schemeClr val="bg1"/>
                </a:solidFill>
              </a:rPr>
              <a:t>開發</a:t>
            </a:r>
            <a:r>
              <a:rPr lang="zh-TW" altLang="en-US" sz="4400" dirty="0" smtClean="0">
                <a:solidFill>
                  <a:srgbClr val="FFFF00"/>
                </a:solidFill>
              </a:rPr>
              <a:t>智慧型系統</a:t>
            </a:r>
            <a:endParaRPr lang="zh-TW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973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600" dirty="0"/>
              <a:t>CTF-Crypto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61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32909" cy="1325563"/>
          </a:xfrm>
        </p:spPr>
        <p:txBody>
          <a:bodyPr/>
          <a:lstStyle/>
          <a:p>
            <a:r>
              <a:rPr lang="en-US" altLang="zh-TW" dirty="0" smtClean="0"/>
              <a:t>CTF-Crypto</a:t>
            </a:r>
            <a:br>
              <a:rPr lang="en-US" altLang="zh-TW" dirty="0" smtClean="0"/>
            </a:br>
            <a:r>
              <a:rPr lang="zh-TW" altLang="en-US" dirty="0" smtClean="0"/>
              <a:t>加</a:t>
            </a:r>
            <a:r>
              <a:rPr lang="zh-TW" altLang="en-US" dirty="0"/>
              <a:t>密</a:t>
            </a:r>
            <a:r>
              <a:rPr lang="zh-TW" altLang="en-US" dirty="0" smtClean="0"/>
              <a:t>與解密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0" t="19487" r="38942" b="47091"/>
          <a:stretch/>
        </p:blipFill>
        <p:spPr>
          <a:xfrm>
            <a:off x="914401" y="1690688"/>
            <a:ext cx="10501288" cy="34386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401" y="5129349"/>
            <a:ext cx="89026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:EKO{XXXXXXXXXXXXXXXX}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072" y="783100"/>
            <a:ext cx="7286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https://github.com/ctfs/write-ups-2015/tree/master/ekoparty-ctf-2015/crypto/cry50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26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神猜法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64873" y="2386933"/>
            <a:ext cx="4247606" cy="9262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6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SCYT</a:t>
            </a:r>
            <a:r>
              <a:rPr lang="en-US" altLang="zh-TW" sz="6600" dirty="0" err="1" smtClean="0"/>
              <a:t>Crypto</a:t>
            </a:r>
            <a:endParaRPr lang="zh-TW" altLang="en-US" sz="6600" dirty="0"/>
          </a:p>
        </p:txBody>
      </p:sp>
      <p:sp>
        <p:nvSpPr>
          <p:cNvPr id="4" name="矩形 3"/>
          <p:cNvSpPr/>
          <p:nvPr/>
        </p:nvSpPr>
        <p:spPr>
          <a:xfrm>
            <a:off x="4214949" y="5499854"/>
            <a:ext cx="289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www.dcode.fr/scytale-cipher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46760" y="2386933"/>
            <a:ext cx="3041469" cy="788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題目告訴你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63613"/>
          <a:stretch/>
        </p:blipFill>
        <p:spPr>
          <a:xfrm>
            <a:off x="556458" y="1027906"/>
            <a:ext cx="10504318" cy="125113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788229" y="2567831"/>
            <a:ext cx="42672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5217939">
            <a:off x="4852747" y="3329709"/>
            <a:ext cx="955867" cy="906548"/>
          </a:xfrm>
          <a:prstGeom prst="rightArrow">
            <a:avLst>
              <a:gd name="adj1" fmla="val 50000"/>
              <a:gd name="adj2" fmla="val 4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74242" y="4315903"/>
            <a:ext cx="33785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 smtClean="0"/>
              <a:t>scytale</a:t>
            </a:r>
            <a:r>
              <a:rPr lang="en-US" altLang="zh-TW" sz="4400" dirty="0" smtClean="0"/>
              <a:t>-cipher</a:t>
            </a:r>
            <a:endParaRPr lang="zh-TW" altLang="en-US" sz="4400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1811272" y="3501153"/>
            <a:ext cx="3041469" cy="788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題目是密碼問題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6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846" y="20837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善用</a:t>
            </a:r>
            <a:r>
              <a:rPr lang="en-US" altLang="zh-TW" sz="3600" dirty="0" smtClean="0"/>
              <a:t>Google</a:t>
            </a:r>
            <a:br>
              <a:rPr lang="en-US" altLang="zh-TW" sz="3600" dirty="0" smtClean="0"/>
            </a:br>
            <a:r>
              <a:rPr lang="zh-TW" altLang="en-US" sz="3600" dirty="0" smtClean="0"/>
              <a:t>看看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7" r="37317" b="6665"/>
          <a:stretch/>
        </p:blipFill>
        <p:spPr>
          <a:xfrm>
            <a:off x="3185369" y="365125"/>
            <a:ext cx="8092232" cy="6045809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3814354" y="3126377"/>
            <a:ext cx="888275" cy="88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2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http://www.dcode.fr/scytale-cipher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94" t="5477" r="4686" b="15870"/>
          <a:stretch/>
        </p:blipFill>
        <p:spPr>
          <a:xfrm>
            <a:off x="838200" y="1471748"/>
            <a:ext cx="10472666" cy="49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Scytale</a:t>
            </a:r>
            <a:r>
              <a:rPr lang="en-US" altLang="zh-TW" dirty="0" smtClean="0"/>
              <a:t> cipher</a:t>
            </a:r>
            <a:br>
              <a:rPr lang="en-US" altLang="zh-TW" dirty="0" smtClean="0"/>
            </a:br>
            <a:r>
              <a:rPr lang="en-US" altLang="zh-TW" dirty="0" smtClean="0"/>
              <a:t>https://en.wikipedia.org/wiki/Scytale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77" b="12668"/>
          <a:stretch/>
        </p:blipFill>
        <p:spPr>
          <a:xfrm>
            <a:off x="1173689" y="1802675"/>
            <a:ext cx="10116669" cy="43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388" y="156119"/>
            <a:ext cx="6311538" cy="15420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西元前</a:t>
            </a:r>
            <a:r>
              <a:rPr lang="en-US" altLang="zh-TW" dirty="0" smtClean="0"/>
              <a:t>7</a:t>
            </a:r>
            <a:r>
              <a:rPr lang="zh-TW" altLang="en-US" dirty="0" smtClean="0"/>
              <a:t>世紀的希臘詩人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Archilochus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8" b="16070"/>
          <a:stretch/>
        </p:blipFill>
        <p:spPr>
          <a:xfrm>
            <a:off x="2188028" y="1979245"/>
            <a:ext cx="8958943" cy="3739157"/>
          </a:xfrm>
          <a:prstGeom prst="rect">
            <a:avLst/>
          </a:prstGeom>
        </p:spPr>
      </p:pic>
      <p:pic>
        <p:nvPicPr>
          <p:cNvPr id="1026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90" y="774428"/>
            <a:ext cx="6224030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676" r="20386"/>
          <a:stretch/>
        </p:blipFill>
        <p:spPr>
          <a:xfrm>
            <a:off x="65313" y="1908402"/>
            <a:ext cx="207264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852" y="419093"/>
            <a:ext cx="2688771" cy="697911"/>
          </a:xfrm>
        </p:spPr>
        <p:txBody>
          <a:bodyPr/>
          <a:lstStyle/>
          <a:p>
            <a:r>
              <a:rPr lang="zh-TW" altLang="en-US" dirty="0" smtClean="0"/>
              <a:t>加密方法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3058" y="1260627"/>
            <a:ext cx="6180908" cy="1039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pic>
        <p:nvPicPr>
          <p:cNvPr id="4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82" y="218454"/>
            <a:ext cx="3641362" cy="20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20960" y="2863544"/>
            <a:ext cx="6212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範例文字：</a:t>
            </a:r>
            <a:r>
              <a:rPr lang="en-US" altLang="zh-TW" sz="2800" dirty="0" smtClean="0"/>
              <a:t>"Help me I am under attack".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942012" y="4022602"/>
            <a:ext cx="1584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sz="2800" dirty="0" smtClean="0"/>
              <a:t>H E L P M</a:t>
            </a:r>
          </a:p>
          <a:p>
            <a:r>
              <a:rPr lang="pt-BR" altLang="zh-TW" sz="2800" dirty="0" smtClean="0"/>
              <a:t>E I A M U</a:t>
            </a:r>
          </a:p>
          <a:p>
            <a:r>
              <a:rPr lang="pt-BR" altLang="zh-TW" sz="2800" dirty="0" smtClean="0"/>
              <a:t>N D E R A</a:t>
            </a:r>
          </a:p>
          <a:p>
            <a:r>
              <a:rPr lang="pt-BR" altLang="zh-TW" sz="2800" dirty="0" smtClean="0"/>
              <a:t>T T A C K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6181934"/>
            <a:ext cx="509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3200" dirty="0" smtClean="0"/>
              <a:t>"HENTEIDTLAEAPMRCMUAK"</a:t>
            </a:r>
            <a:endParaRPr lang="zh-TW" altLang="en-US" sz="3200" dirty="0"/>
          </a:p>
        </p:txBody>
      </p:sp>
      <p:sp>
        <p:nvSpPr>
          <p:cNvPr id="8" name="向下箭號 7"/>
          <p:cNvSpPr/>
          <p:nvPr/>
        </p:nvSpPr>
        <p:spPr>
          <a:xfrm>
            <a:off x="2466508" y="3456883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2466508" y="5848476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17920" y="0"/>
            <a:ext cx="597408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852" y="419093"/>
            <a:ext cx="2688771" cy="697911"/>
          </a:xfrm>
        </p:spPr>
        <p:txBody>
          <a:bodyPr/>
          <a:lstStyle/>
          <a:p>
            <a:r>
              <a:rPr lang="zh-TW" altLang="en-US" dirty="0" smtClean="0"/>
              <a:t>加密方法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3058" y="1260627"/>
            <a:ext cx="6180908" cy="1039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pic>
        <p:nvPicPr>
          <p:cNvPr id="4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82" y="218454"/>
            <a:ext cx="3641362" cy="20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20960" y="2863544"/>
            <a:ext cx="6212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範例文字：</a:t>
            </a:r>
            <a:r>
              <a:rPr lang="en-US" altLang="zh-TW" sz="2800" dirty="0" smtClean="0"/>
              <a:t>"Help me I am under attack".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942012" y="4022602"/>
            <a:ext cx="1584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sz="2800" dirty="0" smtClean="0"/>
              <a:t>H E L P M</a:t>
            </a:r>
          </a:p>
          <a:p>
            <a:r>
              <a:rPr lang="pt-BR" altLang="zh-TW" sz="2800" dirty="0" smtClean="0"/>
              <a:t>E I A M U</a:t>
            </a:r>
          </a:p>
          <a:p>
            <a:r>
              <a:rPr lang="pt-BR" altLang="zh-TW" sz="2800" dirty="0" smtClean="0"/>
              <a:t>N D E R A</a:t>
            </a:r>
          </a:p>
          <a:p>
            <a:r>
              <a:rPr lang="pt-BR" altLang="zh-TW" sz="2800" dirty="0" smtClean="0"/>
              <a:t>T T A C K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6181934"/>
            <a:ext cx="509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3200" dirty="0" smtClean="0"/>
              <a:t>"HENTEIDTLAEAPMRCMUAK"</a:t>
            </a:r>
            <a:endParaRPr lang="zh-TW" altLang="en-US" sz="3200" dirty="0"/>
          </a:p>
        </p:txBody>
      </p:sp>
      <p:sp>
        <p:nvSpPr>
          <p:cNvPr id="8" name="向下箭號 7"/>
          <p:cNvSpPr/>
          <p:nvPr/>
        </p:nvSpPr>
        <p:spPr>
          <a:xfrm>
            <a:off x="2466508" y="3456883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2466508" y="5848476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540159" y="4191879"/>
            <a:ext cx="21191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Ｈ　Ｅ　Ｎ　Ｔ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Ｅ　Ｉ　Ｄ　Ｔ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Ｌ　Ａ　Ｅ　Ａ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Ｐ　Ｍ　Ｒ　Ｃ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Ｍ　Ｕ　Ａ　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7179" y="2894140"/>
            <a:ext cx="509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3200" dirty="0" smtClean="0"/>
              <a:t>"HENTEIDTLAEAPMRCMUAK"</a:t>
            </a:r>
            <a:endParaRPr lang="zh-TW" altLang="en-US" sz="3200" dirty="0"/>
          </a:p>
        </p:txBody>
      </p:sp>
      <p:sp>
        <p:nvSpPr>
          <p:cNvPr id="13" name="向下箭號 12"/>
          <p:cNvSpPr/>
          <p:nvPr/>
        </p:nvSpPr>
        <p:spPr>
          <a:xfrm>
            <a:off x="8972708" y="3576381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9030126" y="5848476"/>
            <a:ext cx="627017" cy="47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267264" y="6327038"/>
            <a:ext cx="4152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HELPMEIAMUNDERATTACK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10053042" y="162978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解</a:t>
            </a:r>
            <a:r>
              <a:rPr lang="zh-TW" altLang="en-US" sz="3200" dirty="0" smtClean="0"/>
              <a:t>密方法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94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9857" y="435429"/>
            <a:ext cx="2227217" cy="837248"/>
          </a:xfrm>
        </p:spPr>
        <p:txBody>
          <a:bodyPr/>
          <a:lstStyle/>
          <a:p>
            <a:r>
              <a:rPr lang="zh-TW" altLang="en-US" dirty="0" smtClean="0"/>
              <a:t>解法二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71" t="29893" r="53902" b="34083"/>
          <a:stretch/>
        </p:blipFill>
        <p:spPr>
          <a:xfrm>
            <a:off x="984069" y="1751648"/>
            <a:ext cx="9141547" cy="45707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38837" y="500110"/>
            <a:ext cx="58062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4000" dirty="0" smtClean="0"/>
              <a:t>RT</a:t>
            </a:r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altLang="zh-TW" sz="4000" dirty="0" smtClean="0"/>
              <a:t>SO</a:t>
            </a:r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zh-TW" sz="4000" dirty="0" smtClean="0"/>
              <a:t>TCMCHYRAFYLIPL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37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8643" y="255372"/>
            <a:ext cx="5291928" cy="85042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網路爬蟲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開發網站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9999" y="1265945"/>
            <a:ext cx="3886844" cy="525867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6401" y="482856"/>
            <a:ext cx="4956972" cy="57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80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9600" dirty="0" smtClean="0"/>
              <a:t>想玩 </a:t>
            </a:r>
            <a:r>
              <a:rPr lang="en-US" altLang="zh-TW" sz="9600" dirty="0" smtClean="0"/>
              <a:t>CTF</a:t>
            </a:r>
            <a:r>
              <a:rPr lang="zh-TW" altLang="en-US" sz="9600" dirty="0" smtClean="0"/>
              <a:t> </a:t>
            </a:r>
            <a:r>
              <a:rPr lang="en-US" altLang="zh-TW" sz="9600" dirty="0" smtClean="0"/>
              <a:t>?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7790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9600" dirty="0" smtClean="0"/>
              <a:t>想學 </a:t>
            </a:r>
            <a:r>
              <a:rPr lang="en-US" altLang="zh-TW" sz="9600" dirty="0" smtClean="0"/>
              <a:t>Python</a:t>
            </a:r>
            <a:r>
              <a:rPr lang="zh-TW" altLang="en-US" sz="9600" dirty="0" smtClean="0"/>
              <a:t> </a:t>
            </a:r>
            <a:r>
              <a:rPr lang="en-US" altLang="zh-TW" sz="9600" dirty="0" smtClean="0"/>
              <a:t>?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959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9600" dirty="0"/>
              <a:t>當然</a:t>
            </a:r>
          </a:p>
        </p:txBody>
      </p:sp>
    </p:spTree>
    <p:extLst>
      <p:ext uri="{BB962C8B-B14F-4D97-AF65-F5344CB8AC3E}">
        <p14:creationId xmlns:p14="http://schemas.microsoft.com/office/powerpoint/2010/main" val="22634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39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就讀</a:t>
            </a:r>
            <a:endParaRPr lang="en-US" altLang="zh-TW" sz="6600" dirty="0"/>
          </a:p>
          <a:p>
            <a:pPr algn="ctr">
              <a:defRPr/>
            </a:pPr>
            <a:r>
              <a:rPr lang="zh-TW" altLang="en-US" sz="6600" dirty="0">
                <a:solidFill>
                  <a:srgbClr val="00B050"/>
                </a:solidFill>
              </a:rPr>
              <a:t>崑山科技大學</a:t>
            </a:r>
            <a:r>
              <a:rPr lang="zh-TW" alt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資工系</a:t>
            </a:r>
            <a:endParaRPr lang="en-US" altLang="zh-TW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zh-TW" altLang="en-US" sz="4800" dirty="0"/>
              <a:t>是你最好的選擇</a:t>
            </a:r>
          </a:p>
        </p:txBody>
      </p:sp>
    </p:spTree>
    <p:extLst>
      <p:ext uri="{BB962C8B-B14F-4D97-AF65-F5344CB8AC3E}">
        <p14:creationId xmlns:p14="http://schemas.microsoft.com/office/powerpoint/2010/main" val="3888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741" y="181232"/>
            <a:ext cx="8327453" cy="949283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身任薪水很高的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巨量資料分析師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230" y="1655806"/>
            <a:ext cx="2987235" cy="426747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416" r="17744" b="2239"/>
          <a:stretch/>
        </p:blipFill>
        <p:spPr>
          <a:xfrm>
            <a:off x="8879348" y="123567"/>
            <a:ext cx="3156134" cy="45652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88" y="1205750"/>
            <a:ext cx="3617313" cy="51675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0775" r="12268"/>
          <a:stretch/>
        </p:blipFill>
        <p:spPr>
          <a:xfrm>
            <a:off x="6705601" y="2958808"/>
            <a:ext cx="2918254" cy="37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027" y="223151"/>
            <a:ext cx="11617882" cy="90809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掌握未來</a:t>
            </a:r>
            <a:r>
              <a:rPr lang="en-US" altLang="zh-TW" dirty="0" smtClean="0">
                <a:solidFill>
                  <a:schemeClr val="bg1"/>
                </a:solidFill>
              </a:rPr>
              <a:t>::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自動化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關鍵技術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20" y="1383793"/>
            <a:ext cx="3704719" cy="50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649" y="178094"/>
            <a:ext cx="7676900" cy="1325563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掌握未來</a:t>
            </a:r>
            <a:r>
              <a:rPr lang="en-US" altLang="zh-TW" dirty="0" smtClean="0">
                <a:solidFill>
                  <a:schemeClr val="bg1"/>
                </a:solidFill>
              </a:rPr>
              <a:t>::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智慧型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關鍵技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機器學習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711" y="1768368"/>
            <a:ext cx="3108098" cy="435133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79003" y="1459064"/>
            <a:ext cx="3779255" cy="53989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18575" r="18309"/>
          <a:stretch/>
        </p:blipFill>
        <p:spPr>
          <a:xfrm>
            <a:off x="7540446" y="178094"/>
            <a:ext cx="4410060" cy="6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9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26" y="84651"/>
            <a:ext cx="3170962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73" y="228726"/>
            <a:ext cx="3859321" cy="51880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66" y="3566983"/>
            <a:ext cx="2379882" cy="29418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581" y="374829"/>
            <a:ext cx="4031501" cy="50419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768" y="3566983"/>
            <a:ext cx="2305621" cy="31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8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811</Words>
  <Application>Microsoft Office PowerPoint</Application>
  <PresentationFormat>寬螢幕</PresentationFormat>
  <Paragraphs>158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高中職生都可以學好Python</vt:lpstr>
      <vt:lpstr>PowerPoint 簡報</vt:lpstr>
      <vt:lpstr>PowerPoint 簡報</vt:lpstr>
      <vt:lpstr>PowerPoint 簡報</vt:lpstr>
      <vt:lpstr>寫網路爬蟲|開發網站</vt:lpstr>
      <vt:lpstr>身任薪水很高的巨量資料分析師</vt:lpstr>
      <vt:lpstr>掌握未來::自動化關鍵技術</vt:lpstr>
      <vt:lpstr>掌握未來::智慧型關鍵技術 人工智慧|機器學習|深度學習</vt:lpstr>
      <vt:lpstr>PowerPoint 簡報</vt:lpstr>
      <vt:lpstr>Deep Learning 深度學習TensorFlow</vt:lpstr>
      <vt:lpstr>學python + 區塊鏈</vt:lpstr>
      <vt:lpstr>PowerPoint 簡報</vt:lpstr>
      <vt:lpstr>PowerPoint 簡報</vt:lpstr>
      <vt:lpstr>PowerPoint 簡報</vt:lpstr>
      <vt:lpstr>PowerPoint 簡報</vt:lpstr>
      <vt:lpstr>推薦書籍</vt:lpstr>
      <vt:lpstr>推薦書籍</vt:lpstr>
      <vt:lpstr>參考書籍</vt:lpstr>
      <vt:lpstr>PowerPoint 簡報</vt:lpstr>
      <vt:lpstr>PowerPoint 簡報</vt:lpstr>
      <vt:lpstr>PowerPoint 簡報</vt:lpstr>
      <vt:lpstr>PowerPoint 簡報</vt:lpstr>
      <vt:lpstr>Base64編碼與解碼https://zh.wikipedia.org/wiki/Base64</vt:lpstr>
      <vt:lpstr>Man 的Base64編碼::</vt:lpstr>
      <vt:lpstr>ASCII table , ascii codes : American Standard Code for Information Interchange The complete table of ASCII characters, letters, codes, symbols and sign http://www.theasciicode.com.ar/</vt:lpstr>
      <vt:lpstr>Man 的Base64編碼::</vt:lpstr>
      <vt:lpstr>Man 的Base64編碼::</vt:lpstr>
      <vt:lpstr>Base64索引表</vt:lpstr>
      <vt:lpstr>Man 的Base64編碼::</vt:lpstr>
      <vt:lpstr>PowerPoint 簡報</vt:lpstr>
      <vt:lpstr>Base64編碼與解碼</vt:lpstr>
      <vt:lpstr>https://github.com/ctfs/write-ups-2016/tree/master/angstromctf-2016/crypto/what-the-hex-15</vt:lpstr>
      <vt:lpstr>Follow ME!!!</vt:lpstr>
      <vt:lpstr>Follow ME!!!</vt:lpstr>
      <vt:lpstr>PowerPoint 簡報</vt:lpstr>
      <vt:lpstr>PowerPoint 簡報</vt:lpstr>
      <vt:lpstr>另一種解法: 使用 linux 指令</vt:lpstr>
      <vt:lpstr>方法三:使用線上工具 http://www.convertstring.com/EncodeDecode/HexDecode</vt:lpstr>
      <vt:lpstr>方法三:使用線上工具 https://www.base64decode.org/</vt:lpstr>
      <vt:lpstr>PowerPoint 簡報</vt:lpstr>
      <vt:lpstr>CTF-Crypto 加密與解密</vt:lpstr>
      <vt:lpstr>神猜法 </vt:lpstr>
      <vt:lpstr>善用Google 看看</vt:lpstr>
      <vt:lpstr>http://www.dcode.fr/scytale-cipher</vt:lpstr>
      <vt:lpstr> Scytale cipher https://en.wikipedia.org/wiki/Scytale</vt:lpstr>
      <vt:lpstr>西元前7世紀的希臘詩人 Archilochus</vt:lpstr>
      <vt:lpstr>加密方法</vt:lpstr>
      <vt:lpstr>加密方法</vt:lpstr>
      <vt:lpstr>解法二: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高中職生都可以學好Python</dc:title>
  <dc:creator>ksu</dc:creator>
  <cp:lastModifiedBy>ksu</cp:lastModifiedBy>
  <cp:revision>23</cp:revision>
  <dcterms:created xsi:type="dcterms:W3CDTF">2017-05-16T05:06:49Z</dcterms:created>
  <dcterms:modified xsi:type="dcterms:W3CDTF">2017-07-25T06:33:07Z</dcterms:modified>
</cp:coreProperties>
</file>